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433" r:id="rId2"/>
    <p:sldId id="434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гор Федоров" initials="ЕФ" lastIdx="1" clrIdx="0">
    <p:extLst>
      <p:ext uri="{19B8F6BF-5375-455C-9EA6-DF929625EA0E}">
        <p15:presenceInfo xmlns:p15="http://schemas.microsoft.com/office/powerpoint/2012/main" userId="422069aebf24c4c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jpeg>
</file>

<file path=ppt/media/image23.jpg>
</file>

<file path=ppt/media/image24.jpeg>
</file>

<file path=ppt/media/image25.jp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7211DA-BAEF-47D6-82DF-9BC510DAC61B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8D97D-7AF0-4481-B916-12EB742673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4858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algn="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7679146-3895-4565-AF2D-EB5B788DDD93}" type="slidenum">
              <a:rPr kern="0">
                <a:solidFill>
                  <a:srgbClr val="000000"/>
                </a:solidFill>
              </a:rPr>
              <a:pPr algn="r" hangingPunct="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</a:t>
            </a:fld>
            <a:endParaRPr lang="ru-RU" sz="1400">
              <a:solidFill>
                <a:srgbClr val="000000"/>
              </a:solidFill>
              <a:latin typeface="Times New Roman" pitchFamily="18"/>
              <a:ea typeface="Andale Sans UI" pitchFamily="2"/>
              <a:cs typeface="Tahoma" pitchFamily="2"/>
            </a:endParaRPr>
          </a:p>
        </p:txBody>
      </p:sp>
      <p:sp>
        <p:nvSpPr>
          <p:cNvPr id="3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Заметки 2"/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87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algn="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7679146-3895-4565-AF2D-EB5B788DDD93}" type="slidenum">
              <a:rPr kern="0">
                <a:solidFill>
                  <a:srgbClr val="000000"/>
                </a:solidFill>
              </a:rPr>
              <a:pPr algn="r" hangingPunct="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</a:t>
            </a:fld>
            <a:endParaRPr lang="ru-RU" sz="1400">
              <a:solidFill>
                <a:srgbClr val="000000"/>
              </a:solidFill>
              <a:latin typeface="Times New Roman" pitchFamily="18"/>
              <a:ea typeface="Andale Sans UI" pitchFamily="2"/>
              <a:cs typeface="Tahoma" pitchFamily="2"/>
            </a:endParaRPr>
          </a:p>
        </p:txBody>
      </p:sp>
      <p:sp>
        <p:nvSpPr>
          <p:cNvPr id="3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Заметки 2"/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661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95167-4815-468D-B858-4CD4B8999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AC827F9-2E4E-4768-82AE-120F4FD73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A21FCA-C847-44F5-A510-7EE0137EC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6FC95C-DAF0-419D-A8BB-DE173C8E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8C59D1-27B3-44C0-B5AF-8E1BA578F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3701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7DF934-49B4-4F39-BB59-E5EF546B7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585FD0-9FCD-4C0B-A744-7867646CDE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D29468-0A7E-41AD-AD1F-F5B5EB022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DEFB29-7737-4A2B-8867-64760A7CE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E0BCF0-A2D7-4F0B-8DEF-3C1227737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1937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31C9302-4D0B-4C53-8B74-F8E2200462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B6F1CA5-1BFC-4337-B62C-1857214AA2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70BF13-328E-486A-AAE9-A876A730C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CB79E6-C039-470C-BF0D-136918043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333753-42B8-427A-A511-26B3A3028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3638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9F0E54-085F-4C04-9F24-B0D7A15E3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777BF7-0468-460E-923B-CAA8E0126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7EA789-3FFD-4097-AC6A-73E36B58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125993-BFD0-4D4A-8DC2-3A4672A8A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E7BFDF-7395-49FC-B0FE-43CA2C8F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8921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AA9C76-C436-4BB0-8FE4-20087B0A8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5F737A-AC91-4BEB-AA30-C54ED3648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624FE11-5703-48D2-95D3-B038D5189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6FDAFA-0F36-47D5-B4B0-EC55E779F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00A6B6-AA79-4E36-AB35-92D37755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3969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E52C5D-D345-429F-A44C-F0FFBA081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3AE02C-45B6-4644-B5D4-FFCD5DF0EB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58B0EE-A8DC-47A4-BC1C-428E1D861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45A65B8-DF07-4A9F-B8A5-D0ECEE228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E34F5D-F04D-4F19-8076-9CBDDEB77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CD4AB0F-1825-4BE4-B69F-E69B6615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9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2FB31B-F1B7-4FF0-B92C-F1948AD90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8F1C9D-1E70-4799-BB60-87B5A85D9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AC40C2-3AEA-4DB7-AAAE-8B58FE527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F1522C9-586D-4779-8110-CC609FC79C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068C4AC-F8EB-4E8B-806A-3690C33FF4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8C34F5-58D7-4911-A99F-D95D95C0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0122B1D-2E24-45FC-AD2C-FD35CFB2F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63DF338-5F16-4915-88C5-9C0A46D8E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8963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FB73B1-86C4-43E5-A61C-C45D57433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EAB0A99-70E2-47D9-B5E1-546C0A99E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B69BEC4-7379-482D-A2AC-D98514974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1AC9A96-677B-468D-9D4B-49855F1AF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331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B7196FC-141D-4483-A4AC-D73D6CD7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62AFB60-9BA0-4883-A406-F1D7A4EE8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05F584-387E-48A8-A544-94AE0A5C6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915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8FB8E3-12B1-49DA-9392-4C7FC3F7C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DB6566-CB3B-4742-8CEA-6C594E36F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0347EED-C1F9-4AB5-B7AD-EC38D27B8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4E1B28B-C4E2-4F7C-AF15-953735CAA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4A3B8AE-8759-4727-88FF-817897373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B6A9FBB-30BC-410B-A811-92D2B5076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644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54F61-EBD4-4ECA-A460-367E51AE4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823B760-BF3A-4E86-AE6E-31362FE646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81F6481-E5B7-442A-A917-5331F450D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F2B832A-D759-404C-99C5-5E0EE5369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53FB547-51F9-4601-991D-15A5C86F2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34E9F06-406D-483E-9A7E-D500CFD8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3433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CB8362-B478-431B-9B6B-65572656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258951-42D7-4F8A-9A90-A6630E917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F006D6-A2CF-4BE3-A329-80854BC473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3664A-DAC7-4892-B956-9FA093102BDE}" type="datetimeFigureOut">
              <a:rPr lang="ru-RU" smtClean="0"/>
              <a:t>26.10.2022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46F101-CA7C-4D8B-8A13-F311BD2BC4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6A3132-7BEF-4AEB-BE03-1889717B1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DEA33-E4E2-4A2F-B516-C3975F933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9732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jpeg"/><Relationship Id="rId18" Type="http://schemas.openxmlformats.org/officeDocument/2006/relationships/image" Target="../media/image16.jpg"/><Relationship Id="rId3" Type="http://schemas.openxmlformats.org/officeDocument/2006/relationships/image" Target="../media/image1.jpg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jp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13" Type="http://schemas.openxmlformats.org/officeDocument/2006/relationships/image" Target="../media/image27.jp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0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jpg"/><Relationship Id="rId5" Type="http://schemas.openxmlformats.org/officeDocument/2006/relationships/image" Target="../media/image19.jpeg"/><Relationship Id="rId15" Type="http://schemas.openxmlformats.org/officeDocument/2006/relationships/image" Target="../media/image29.jp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g"/><Relationship Id="rId14" Type="http://schemas.openxmlformats.org/officeDocument/2006/relationships/image" Target="../media/image2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1909702"/>
            <a:ext cx="12192000" cy="129838"/>
          </a:xfrm>
          <a:prstGeom prst="rect">
            <a:avLst/>
          </a:prstGeom>
          <a:solidFill>
            <a:srgbClr val="C00000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 dirty="0">
              <a:solidFill>
                <a:srgbClr val="FFFFFF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0" y="4099150"/>
            <a:ext cx="12192000" cy="129838"/>
          </a:xfrm>
          <a:prstGeom prst="rect">
            <a:avLst/>
          </a:prstGeom>
          <a:solidFill>
            <a:srgbClr val="548235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>
              <a:solidFill>
                <a:srgbClr val="FFFFFF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018690"/>
            <a:ext cx="12192000" cy="129838"/>
          </a:xfrm>
          <a:prstGeom prst="rect">
            <a:avLst/>
          </a:prstGeom>
          <a:solidFill>
            <a:srgbClr val="2E75B6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>
              <a:solidFill>
                <a:srgbClr val="FFFFFF"/>
              </a:solidFill>
            </a:endParaRP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058AAB3-EF6D-4965-950D-9EF3E0CC0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1" y="4546291"/>
            <a:ext cx="1171574" cy="119143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40DCA70-746C-4B0F-A721-AD1BE1B30E8E}"/>
              </a:ext>
            </a:extLst>
          </p:cNvPr>
          <p:cNvSpPr txBox="1"/>
          <p:nvPr/>
        </p:nvSpPr>
        <p:spPr>
          <a:xfrm>
            <a:off x="1524001" y="5728197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496 г.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BF883F-6519-44D3-9EE8-A01FF9DAF64B}"/>
              </a:ext>
            </a:extLst>
          </p:cNvPr>
          <p:cNvSpPr txBox="1"/>
          <p:nvPr/>
        </p:nvSpPr>
        <p:spPr>
          <a:xfrm>
            <a:off x="8221444" y="5710913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814 – 840 гг.</a:t>
            </a:r>
          </a:p>
        </p:txBody>
      </p:sp>
      <p:pic>
        <p:nvPicPr>
          <p:cNvPr id="1026" name="Picture 2" descr="Гунтрамн и Хильдеберт, миниатюра из Больших французских хроник. Франция, Париж, XIV век">
            <a:extLst>
              <a:ext uri="{FF2B5EF4-FFF2-40B4-BE49-F238E27FC236}">
                <a16:creationId xmlns:a16="http://schemas.microsoft.com/office/drawing/2014/main" id="{B89515E4-98F7-40C7-BA0E-9DD7CD9F9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158" y="4536765"/>
            <a:ext cx="1261759" cy="119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>
            <a:extLst>
              <a:ext uri="{FF2B5EF4-FFF2-40B4-BE49-F238E27FC236}">
                <a16:creationId xmlns:a16="http://schemas.microsoft.com/office/drawing/2014/main" id="{804B957E-234F-47EC-B621-30A20D7B5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118" y="4536765"/>
            <a:ext cx="1447589" cy="119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BA97A3F2-FBCE-49D9-9EC5-ED885E05C34F}"/>
              </a:ext>
            </a:extLst>
          </p:cNvPr>
          <p:cNvSpPr txBox="1"/>
          <p:nvPr/>
        </p:nvSpPr>
        <p:spPr>
          <a:xfrm>
            <a:off x="6624125" y="5710914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732 г.</a:t>
            </a:r>
          </a:p>
        </p:txBody>
      </p:sp>
      <p:pic>
        <p:nvPicPr>
          <p:cNvPr id="1034" name="Picture 10" descr="Людовик I Благочестивый, император Запада. Картина Ж. Ж. Дасси (1837 год).">
            <a:extLst>
              <a:ext uri="{FF2B5EF4-FFF2-40B4-BE49-F238E27FC236}">
                <a16:creationId xmlns:a16="http://schemas.microsoft.com/office/drawing/2014/main" id="{2F27DCD8-7DEA-407D-B4DF-5B5145732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227" y="4546290"/>
            <a:ext cx="952008" cy="1164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CF427ADF-FEAB-4676-B6C7-AAA6137C6981}"/>
              </a:ext>
            </a:extLst>
          </p:cNvPr>
          <p:cNvSpPr txBox="1"/>
          <p:nvPr/>
        </p:nvSpPr>
        <p:spPr>
          <a:xfrm>
            <a:off x="3143250" y="5737722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575-595 гг.</a:t>
            </a:r>
          </a:p>
        </p:txBody>
      </p:sp>
      <p:pic>
        <p:nvPicPr>
          <p:cNvPr id="1038" name="Picture 14" descr="Свадьба Гуго и Мароции. Гравюра XIX века из книги Ф. Бертолини[it]">
            <a:extLst>
              <a:ext uri="{FF2B5EF4-FFF2-40B4-BE49-F238E27FC236}">
                <a16:creationId xmlns:a16="http://schemas.microsoft.com/office/drawing/2014/main" id="{FEBDF969-B52C-43FB-935A-0D79408C4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433" y="4546289"/>
            <a:ext cx="663482" cy="1164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34BB3B1-EF0E-4F94-9DC0-72119EFDE63A}"/>
              </a:ext>
            </a:extLst>
          </p:cNvPr>
          <p:cNvSpPr txBox="1"/>
          <p:nvPr/>
        </p:nvSpPr>
        <p:spPr>
          <a:xfrm>
            <a:off x="9313178" y="5723831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932 г.</a:t>
            </a:r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22EE7B53-74E7-4022-B26C-751C7069AE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63947" y="2618661"/>
            <a:ext cx="893573" cy="1191431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0416F6ED-92E1-4F80-A04E-4F7FE35F3989}"/>
              </a:ext>
            </a:extLst>
          </p:cNvPr>
          <p:cNvSpPr txBox="1"/>
          <p:nvPr/>
        </p:nvSpPr>
        <p:spPr>
          <a:xfrm>
            <a:off x="1517632" y="3805536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V </a:t>
            </a:r>
            <a:r>
              <a:rPr lang="ru-RU" sz="1400" b="1" dirty="0"/>
              <a:t>век</a:t>
            </a:r>
          </a:p>
        </p:txBody>
      </p:sp>
      <p:pic>
        <p:nvPicPr>
          <p:cNvPr id="1042" name="Picture 18" descr="Мозаика церкви Сан-Витале в Равенне">
            <a:extLst>
              <a:ext uri="{FF2B5EF4-FFF2-40B4-BE49-F238E27FC236}">
                <a16:creationId xmlns:a16="http://schemas.microsoft.com/office/drawing/2014/main" id="{5BFC220A-36EB-4BD5-954F-CC88778E6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50" y="2540721"/>
            <a:ext cx="893573" cy="1238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EB72438B-C19F-4D24-BC88-CE5E80E4E6D3}"/>
              </a:ext>
            </a:extLst>
          </p:cNvPr>
          <p:cNvSpPr txBox="1"/>
          <p:nvPr/>
        </p:nvSpPr>
        <p:spPr>
          <a:xfrm>
            <a:off x="2959157" y="3805536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527 -  548 гг.</a:t>
            </a:r>
          </a:p>
        </p:txBody>
      </p:sp>
      <p:pic>
        <p:nvPicPr>
          <p:cNvPr id="1044" name="Picture 20" descr="Иллюстрация битвы при Ярмуке анонимного каталонского иллюстратора (между 1310 и 1325 годом).">
            <a:extLst>
              <a:ext uri="{FF2B5EF4-FFF2-40B4-BE49-F238E27FC236}">
                <a16:creationId xmlns:a16="http://schemas.microsoft.com/office/drawing/2014/main" id="{212807FC-A86F-43D2-A786-B3BB34D38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9468" y="2966524"/>
            <a:ext cx="1556316" cy="824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49995528-912C-4B70-AFBE-F36DD36D7CDA}"/>
              </a:ext>
            </a:extLst>
          </p:cNvPr>
          <p:cNvSpPr txBox="1"/>
          <p:nvPr/>
        </p:nvSpPr>
        <p:spPr>
          <a:xfrm>
            <a:off x="4881839" y="3824020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636 </a:t>
            </a:r>
            <a:r>
              <a:rPr lang="ru-RU" sz="1400" b="1" dirty="0"/>
              <a:t>г.</a:t>
            </a:r>
          </a:p>
        </p:txBody>
      </p:sp>
      <p:pic>
        <p:nvPicPr>
          <p:cNvPr id="1048" name="Picture 24">
            <a:extLst>
              <a:ext uri="{FF2B5EF4-FFF2-40B4-BE49-F238E27FC236}">
                <a16:creationId xmlns:a16="http://schemas.microsoft.com/office/drawing/2014/main" id="{7867015E-52D0-4D8D-A458-5934D054B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7398" y="2736985"/>
            <a:ext cx="745027" cy="105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C157BC3F-6434-475B-AB78-554DF704F25C}"/>
              </a:ext>
            </a:extLst>
          </p:cNvPr>
          <p:cNvSpPr txBox="1"/>
          <p:nvPr/>
        </p:nvSpPr>
        <p:spPr>
          <a:xfrm>
            <a:off x="6624125" y="3824020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726 – 730 гг.</a:t>
            </a:r>
          </a:p>
        </p:txBody>
      </p:sp>
      <p:pic>
        <p:nvPicPr>
          <p:cNvPr id="1050" name="Picture 26">
            <a:extLst>
              <a:ext uri="{FF2B5EF4-FFF2-40B4-BE49-F238E27FC236}">
                <a16:creationId xmlns:a16="http://schemas.microsoft.com/office/drawing/2014/main" id="{8C1CD341-E7C1-4663-89D3-3C4F453F5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444" y="3147672"/>
            <a:ext cx="1171576" cy="562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7DB701B6-60B5-4418-AC30-CCDE099B00B9}"/>
              </a:ext>
            </a:extLst>
          </p:cNvPr>
          <p:cNvSpPr txBox="1"/>
          <p:nvPr/>
        </p:nvSpPr>
        <p:spPr>
          <a:xfrm>
            <a:off x="8221444" y="3791959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843 </a:t>
            </a:r>
            <a:r>
              <a:rPr lang="ru-RU" sz="1400" b="1" dirty="0"/>
              <a:t>г.</a:t>
            </a:r>
          </a:p>
        </p:txBody>
      </p:sp>
      <p:pic>
        <p:nvPicPr>
          <p:cNvPr id="1052" name="Picture 28">
            <a:extLst>
              <a:ext uri="{FF2B5EF4-FFF2-40B4-BE49-F238E27FC236}">
                <a16:creationId xmlns:a16="http://schemas.microsoft.com/office/drawing/2014/main" id="{ABE89616-E488-414C-9DC5-09DC239D80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433" y="2192786"/>
            <a:ext cx="886462" cy="1598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284CFD32-D799-4BEA-A831-8B11E3DF8943}"/>
              </a:ext>
            </a:extLst>
          </p:cNvPr>
          <p:cNvSpPr txBox="1"/>
          <p:nvPr/>
        </p:nvSpPr>
        <p:spPr>
          <a:xfrm>
            <a:off x="9313178" y="3798167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9</a:t>
            </a:r>
            <a:r>
              <a:rPr lang="en-US" sz="1400" b="1"/>
              <a:t>45</a:t>
            </a:r>
            <a:r>
              <a:rPr lang="ru-RU" sz="1400" b="1"/>
              <a:t> </a:t>
            </a:r>
            <a:r>
              <a:rPr lang="ru-RU" sz="1400" b="1" dirty="0"/>
              <a:t>г.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4C0C74-BED4-4DC4-99B0-03592C90FBA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253" y="651193"/>
            <a:ext cx="1089319" cy="76904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2FE9FC0-DE24-49CD-BEEC-17804EFCBF03}"/>
              </a:ext>
            </a:extLst>
          </p:cNvPr>
          <p:cNvSpPr txBox="1"/>
          <p:nvPr/>
        </p:nvSpPr>
        <p:spPr>
          <a:xfrm>
            <a:off x="6624125" y="1436041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866 </a:t>
            </a:r>
            <a:r>
              <a:rPr lang="ru-RU" sz="1400" b="1" dirty="0"/>
              <a:t>г</a:t>
            </a:r>
            <a:r>
              <a:rPr lang="en-US" sz="1400" b="1" dirty="0"/>
              <a:t>.</a:t>
            </a:r>
            <a:endParaRPr lang="ru-RU" sz="1400" b="1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288D45B-4E05-40DC-AEC0-AB6AA9ED0E9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598" y="468540"/>
            <a:ext cx="933515" cy="112021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D980789-B693-4533-B413-0FE47B981DE3}"/>
              </a:ext>
            </a:extLst>
          </p:cNvPr>
          <p:cNvSpPr txBox="1"/>
          <p:nvPr/>
        </p:nvSpPr>
        <p:spPr>
          <a:xfrm>
            <a:off x="9421568" y="1602567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988 </a:t>
            </a:r>
            <a:r>
              <a:rPr lang="ru-RU" sz="1400" b="1" dirty="0"/>
              <a:t>г</a:t>
            </a:r>
            <a:r>
              <a:rPr lang="en-US" sz="1400" b="1" dirty="0"/>
              <a:t>.</a:t>
            </a:r>
            <a:endParaRPr lang="ru-RU" sz="1400" b="1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14060B2-3EBD-432D-9D87-DA0688DA2B3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707" y="534139"/>
            <a:ext cx="1394725" cy="100790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863C3FED-FE48-4DAD-BEDB-27B472040381}"/>
              </a:ext>
            </a:extLst>
          </p:cNvPr>
          <p:cNvSpPr txBox="1"/>
          <p:nvPr/>
        </p:nvSpPr>
        <p:spPr>
          <a:xfrm>
            <a:off x="8022846" y="1593402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9</a:t>
            </a:r>
            <a:r>
              <a:rPr lang="ru-RU" sz="1400" b="1" dirty="0"/>
              <a:t>71</a:t>
            </a:r>
            <a:r>
              <a:rPr lang="en-US" sz="1400" b="1" dirty="0"/>
              <a:t> </a:t>
            </a:r>
            <a:r>
              <a:rPr lang="ru-RU" sz="1400" b="1" dirty="0"/>
              <a:t>г</a:t>
            </a:r>
            <a:r>
              <a:rPr lang="en-US" sz="1400" b="1" dirty="0"/>
              <a:t>.</a:t>
            </a:r>
            <a:endParaRPr lang="ru-RU" sz="1400" b="1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051A8C0-0278-4272-9051-92ED59ED21B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672" y="283317"/>
            <a:ext cx="2180630" cy="129929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71A9D2C-573A-40C3-97FA-934591D368CA}"/>
              </a:ext>
            </a:extLst>
          </p:cNvPr>
          <p:cNvSpPr txBox="1"/>
          <p:nvPr/>
        </p:nvSpPr>
        <p:spPr>
          <a:xfrm>
            <a:off x="4621200" y="1621279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/>
              <a:t>859 </a:t>
            </a:r>
            <a:r>
              <a:rPr lang="ru-RU" sz="1400" b="1" dirty="0"/>
              <a:t>г</a:t>
            </a:r>
            <a:r>
              <a:rPr lang="en-US" sz="1400" b="1" dirty="0"/>
              <a:t>.</a:t>
            </a:r>
            <a:endParaRPr lang="ru-RU" sz="1400" b="1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EAD83A8-7EED-45CB-932A-2C118B64434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231" y="255339"/>
            <a:ext cx="1890713" cy="133855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65ED505-3C8A-4456-8F53-4B304C2A3247}"/>
              </a:ext>
            </a:extLst>
          </p:cNvPr>
          <p:cNvSpPr txBox="1"/>
          <p:nvPr/>
        </p:nvSpPr>
        <p:spPr>
          <a:xfrm>
            <a:off x="2013800" y="1621279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IX </a:t>
            </a:r>
            <a:r>
              <a:rPr lang="ru-RU" sz="1400" b="1" dirty="0"/>
              <a:t>век</a:t>
            </a:r>
          </a:p>
        </p:txBody>
      </p:sp>
    </p:spTree>
    <p:extLst>
      <p:ext uri="{BB962C8B-B14F-4D97-AF65-F5344CB8AC3E}">
        <p14:creationId xmlns:p14="http://schemas.microsoft.com/office/powerpoint/2010/main" val="1368693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0DCA70-746C-4B0F-A721-AD1BE1B30E8E}"/>
              </a:ext>
            </a:extLst>
          </p:cNvPr>
          <p:cNvSpPr txBox="1"/>
          <p:nvPr/>
        </p:nvSpPr>
        <p:spPr>
          <a:xfrm>
            <a:off x="1409700" y="5737722"/>
            <a:ext cx="138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1031 – 1060 гг.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97A3F2-FBCE-49D9-9EC5-ED885E05C34F}"/>
              </a:ext>
            </a:extLst>
          </p:cNvPr>
          <p:cNvSpPr txBox="1"/>
          <p:nvPr/>
        </p:nvSpPr>
        <p:spPr>
          <a:xfrm>
            <a:off x="9656498" y="5704534"/>
            <a:ext cx="1805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1248 – 1254 гг.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F427ADF-FEAB-4676-B6C7-AAA6137C6981}"/>
              </a:ext>
            </a:extLst>
          </p:cNvPr>
          <p:cNvSpPr txBox="1"/>
          <p:nvPr/>
        </p:nvSpPr>
        <p:spPr>
          <a:xfrm>
            <a:off x="7438941" y="5727374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1187 г.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7560656-D28E-45C8-9D84-7EA73B198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32642" y="4546291"/>
            <a:ext cx="954292" cy="1191431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DF7DA6B-A8B1-4503-A8CA-92E0E587B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7464" y="4535943"/>
            <a:ext cx="1332783" cy="1177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Людовик IX с войсками в Крестовом походе. Миниатюра из «Жития и чудес Св. Людовика» Гийома де Сен-Патю. 1330-1340 гг.">
            <a:extLst>
              <a:ext uri="{FF2B5EF4-FFF2-40B4-BE49-F238E27FC236}">
                <a16:creationId xmlns:a16="http://schemas.microsoft.com/office/drawing/2014/main" id="{E624EA96-E231-48D8-B604-8411D229D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498" y="4453076"/>
            <a:ext cx="1805720" cy="122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E756C92B-D605-44E8-A527-E1BACE482374}"/>
              </a:ext>
            </a:extLst>
          </p:cNvPr>
          <p:cNvSpPr/>
          <p:nvPr/>
        </p:nvSpPr>
        <p:spPr>
          <a:xfrm>
            <a:off x="0" y="1909702"/>
            <a:ext cx="12192000" cy="129838"/>
          </a:xfrm>
          <a:prstGeom prst="rect">
            <a:avLst/>
          </a:prstGeom>
          <a:solidFill>
            <a:srgbClr val="C00000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 dirty="0">
              <a:solidFill>
                <a:srgbClr val="FFFFFF"/>
              </a:solidFill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6CB42CC8-9306-4DC9-BF0F-D021E781675B}"/>
              </a:ext>
            </a:extLst>
          </p:cNvPr>
          <p:cNvSpPr/>
          <p:nvPr/>
        </p:nvSpPr>
        <p:spPr>
          <a:xfrm>
            <a:off x="0" y="4099150"/>
            <a:ext cx="12192000" cy="129838"/>
          </a:xfrm>
          <a:prstGeom prst="rect">
            <a:avLst/>
          </a:prstGeom>
          <a:solidFill>
            <a:srgbClr val="548235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>
              <a:solidFill>
                <a:srgbClr val="FFFFFF"/>
              </a:solidFill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01D59FFF-4D1B-48ED-9E3E-7BEA5AC83DA9}"/>
              </a:ext>
            </a:extLst>
          </p:cNvPr>
          <p:cNvSpPr/>
          <p:nvPr/>
        </p:nvSpPr>
        <p:spPr>
          <a:xfrm>
            <a:off x="0" y="6018690"/>
            <a:ext cx="12192000" cy="129838"/>
          </a:xfrm>
          <a:prstGeom prst="rect">
            <a:avLst/>
          </a:prstGeom>
          <a:solidFill>
            <a:srgbClr val="2E75B6"/>
          </a:solidFill>
          <a:ln w="12701" cap="flat">
            <a:solidFill>
              <a:srgbClr val="41719C"/>
            </a:solidFill>
            <a:prstDash val="solid"/>
            <a:miter/>
          </a:ln>
        </p:spPr>
        <p:txBody>
          <a:bodyPr vert="horz" wrap="square" lIns="82944" tIns="41472" rIns="82944" bIns="41472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633">
              <a:solidFill>
                <a:srgbClr val="FFFFFF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257939-A92F-4BCD-B1ED-0FA7E779F5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32642" y="2592642"/>
            <a:ext cx="954292" cy="118491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CAD7ABA-BC55-4964-82F4-A962EE80C9FA}"/>
              </a:ext>
            </a:extLst>
          </p:cNvPr>
          <p:cNvSpPr txBox="1"/>
          <p:nvPr/>
        </p:nvSpPr>
        <p:spPr>
          <a:xfrm>
            <a:off x="9864717" y="3827996"/>
            <a:ext cx="138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1204 </a:t>
            </a:r>
            <a:r>
              <a:rPr lang="ru-RU" sz="1400" b="1" dirty="0"/>
              <a:t>г.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64F42AE-ACCD-4BC3-922C-0C5D62BD58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6498" y="2304120"/>
            <a:ext cx="1805720" cy="14777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DD621A4-4238-4385-A4FA-55A95C0C5BD0}"/>
              </a:ext>
            </a:extLst>
          </p:cNvPr>
          <p:cNvSpPr txBox="1"/>
          <p:nvPr/>
        </p:nvSpPr>
        <p:spPr>
          <a:xfrm>
            <a:off x="1409700" y="3802339"/>
            <a:ext cx="138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XI </a:t>
            </a:r>
            <a:r>
              <a:rPr lang="ru-RU" sz="1400" b="1" dirty="0"/>
              <a:t>век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D50359-A10A-4585-9CEF-044EC0113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5714" y="2541594"/>
            <a:ext cx="1332783" cy="108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DCD97FA-6056-4D23-9924-D6F4312991E5}"/>
              </a:ext>
            </a:extLst>
          </p:cNvPr>
          <p:cNvSpPr txBox="1"/>
          <p:nvPr/>
        </p:nvSpPr>
        <p:spPr>
          <a:xfrm>
            <a:off x="7357464" y="3669393"/>
            <a:ext cx="138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1145 – 1149 </a:t>
            </a:r>
            <a:r>
              <a:rPr lang="ru-RU" sz="1400" b="1" dirty="0"/>
              <a:t>гг.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68BED79-187A-4D19-9EED-6E3A68505B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220" y="501795"/>
            <a:ext cx="1532382" cy="78662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8CA4508-1569-466A-ABB4-4C292F81A427}"/>
              </a:ext>
            </a:extLst>
          </p:cNvPr>
          <p:cNvSpPr txBox="1"/>
          <p:nvPr/>
        </p:nvSpPr>
        <p:spPr>
          <a:xfrm>
            <a:off x="3089770" y="1355406"/>
            <a:ext cx="138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1067 г.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A946254-8033-41AE-B8EC-4B2C23D1D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7167" y="4480549"/>
            <a:ext cx="1195547" cy="1232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1855AD9-D741-4798-8571-3C2C946FA449}"/>
              </a:ext>
            </a:extLst>
          </p:cNvPr>
          <p:cNvSpPr txBox="1"/>
          <p:nvPr/>
        </p:nvSpPr>
        <p:spPr>
          <a:xfrm>
            <a:off x="5516853" y="5727374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1137 г.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F7833ED-B092-49E5-B447-B2EF4E56505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027" y="4350968"/>
            <a:ext cx="1171575" cy="1439363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D386F0A-469F-4176-A153-C4D7FE4BD661}"/>
              </a:ext>
            </a:extLst>
          </p:cNvPr>
          <p:cNvSpPr txBox="1"/>
          <p:nvPr/>
        </p:nvSpPr>
        <p:spPr>
          <a:xfrm>
            <a:off x="3418150" y="5763522"/>
            <a:ext cx="117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1108 г.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7CF5B06-6961-4F2F-B270-7BBEC97DAA0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669" y="2458058"/>
            <a:ext cx="1374093" cy="1260745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3582400-006A-4B7C-8551-C672BA4C5011}"/>
              </a:ext>
            </a:extLst>
          </p:cNvPr>
          <p:cNvSpPr txBox="1"/>
          <p:nvPr/>
        </p:nvSpPr>
        <p:spPr>
          <a:xfrm>
            <a:off x="5516853" y="3752287"/>
            <a:ext cx="138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1097 </a:t>
            </a:r>
            <a:r>
              <a:rPr lang="ru-RU" sz="1400" b="1" dirty="0"/>
              <a:t>г.</a:t>
            </a: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1C62889-6692-46A4-89E2-24035BFEB98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851" y="300256"/>
            <a:ext cx="1389282" cy="1163293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44EB493-4600-43C6-A9B5-F07EBA890AE5}"/>
              </a:ext>
            </a:extLst>
          </p:cNvPr>
          <p:cNvSpPr txBox="1"/>
          <p:nvPr/>
        </p:nvSpPr>
        <p:spPr>
          <a:xfrm>
            <a:off x="9937851" y="1536119"/>
            <a:ext cx="138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1223 </a:t>
            </a:r>
            <a:r>
              <a:rPr lang="ru-RU" sz="1400" b="1" dirty="0"/>
              <a:t>г.</a:t>
            </a:r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935D379D-D5D5-4C91-AEFE-93EA4776674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02" y="457128"/>
            <a:ext cx="1656080" cy="93071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B4B80F1D-0B5E-4841-9B52-AE4965A4D717}"/>
              </a:ext>
            </a:extLst>
          </p:cNvPr>
          <p:cNvSpPr txBox="1"/>
          <p:nvPr/>
        </p:nvSpPr>
        <p:spPr>
          <a:xfrm>
            <a:off x="1209601" y="1444847"/>
            <a:ext cx="1522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988 г.</a:t>
            </a:r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3F89F4DC-8606-4239-B521-9BF6F1A1368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125" y="505367"/>
            <a:ext cx="1359629" cy="929661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33FD08C5-B1D0-404E-AE87-3639C2FF1DCB}"/>
              </a:ext>
            </a:extLst>
          </p:cNvPr>
          <p:cNvSpPr txBox="1"/>
          <p:nvPr/>
        </p:nvSpPr>
        <p:spPr>
          <a:xfrm>
            <a:off x="5222724" y="1518476"/>
            <a:ext cx="138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1</a:t>
            </a:r>
            <a:r>
              <a:rPr lang="en-US" sz="1400" b="1" dirty="0"/>
              <a:t>100</a:t>
            </a:r>
            <a:r>
              <a:rPr lang="ru-RU" sz="1400" b="1" dirty="0"/>
              <a:t> г.</a:t>
            </a:r>
          </a:p>
        </p:txBody>
      </p:sp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1045CAEE-31A4-4D17-8E01-54D791A3C25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410" y="375287"/>
            <a:ext cx="1969390" cy="1136502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EBB544E0-AF05-42CC-B8B4-144CD5BF1E60}"/>
              </a:ext>
            </a:extLst>
          </p:cNvPr>
          <p:cNvSpPr txBox="1"/>
          <p:nvPr/>
        </p:nvSpPr>
        <p:spPr>
          <a:xfrm>
            <a:off x="7300965" y="1578850"/>
            <a:ext cx="138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/>
              <a:t>1</a:t>
            </a:r>
            <a:r>
              <a:rPr lang="en-US" sz="1400" b="1" dirty="0"/>
              <a:t>111</a:t>
            </a:r>
            <a:r>
              <a:rPr lang="ru-RU" sz="1400" b="1" dirty="0"/>
              <a:t> г.</a:t>
            </a:r>
          </a:p>
        </p:txBody>
      </p:sp>
    </p:spTree>
    <p:extLst>
      <p:ext uri="{BB962C8B-B14F-4D97-AF65-F5344CB8AC3E}">
        <p14:creationId xmlns:p14="http://schemas.microsoft.com/office/powerpoint/2010/main" val="397130258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105</Words>
  <Application>Microsoft Office PowerPoint</Application>
  <PresentationFormat>Широкоэкранный</PresentationFormat>
  <Paragraphs>32</Paragraphs>
  <Slides>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Егор Федоров</dc:creator>
  <cp:lastModifiedBy>Егор Федоров</cp:lastModifiedBy>
  <cp:revision>46</cp:revision>
  <dcterms:created xsi:type="dcterms:W3CDTF">2022-10-26T09:42:07Z</dcterms:created>
  <dcterms:modified xsi:type="dcterms:W3CDTF">2022-10-26T20:36:31Z</dcterms:modified>
</cp:coreProperties>
</file>

<file path=docProps/thumbnail.jpeg>
</file>